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fd1edff2e5_0_2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gfd1edff2e5_0_2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My name is Angela Zoss, and I’m happy to share this project work done with my colleagues Jo Klein and Cass Wilkinson Saldaña. Additional special thanks go to Amanda West, who developed an early version of this repository while still an undergraduate student at the University of Michigan.</a:t>
            </a:r>
            <a:endParaRPr/>
          </a:p>
          <a:p>
            <a:pPr indent="0" lvl="0" marL="0" rtl="0" algn="l">
              <a:lnSpc>
                <a:spcPct val="100000"/>
              </a:lnSpc>
              <a:spcBef>
                <a:spcPts val="0"/>
              </a:spcBef>
              <a:spcAft>
                <a:spcPts val="0"/>
              </a:spcAft>
              <a:buSzPts val="1100"/>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As you’ve already heard, one of the primary projects of Visualizing the Future was developing instructional modules that would be shared widely. Even with pre-designed instructional modules, though, there is still so much need for new instructional materials. Sometimes you need to tailor something to a new audience, sometimes you want to capitalize on a new trend, sometimes you just have a need to highlight a certain technique (or problem) with visualization. The Teach Viz by Example repository is designed to help instructors with one of the trickier tasks in course design - finding appropriate teaching examples.</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fd1edff2e5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fd1edff2e5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Teaching data visualization topics often requires </a:t>
            </a:r>
            <a:r>
              <a:rPr lang="en">
                <a:solidFill>
                  <a:schemeClr val="dk1"/>
                </a:solidFill>
              </a:rPr>
              <a:t>visualizations or </a:t>
            </a:r>
            <a:r>
              <a:rPr lang="en"/>
              <a:t>datasets that have very specific properties, like visualizations that show a certain kind of bias, or datasets with certain types of variables.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Searching for example visualizations or datasets that are good for teaching can take a lot of time, and existing places where data are shared do not necessarily capture the information that would be useful to evaluate the visualization or dataset.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saw a need for a place really tailored to sharing and finding datasets and visualizations designed for teaching, especially when the teaching focuses on critical skills or literacy.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fd1edff2e5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fd1edff2e5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our project team got underway, we knew we needed to compile some information about the kind of tool that would be </a:t>
            </a:r>
            <a:r>
              <a:rPr lang="en"/>
              <a:t>really</a:t>
            </a:r>
            <a:r>
              <a:rPr lang="en"/>
              <a:t> useful for instructors. Using a combination of environmental scans and feedback from the rest of the VTF team, we built up a preliminary metadata schema for visualization and dataset </a:t>
            </a:r>
            <a:r>
              <a:rPr lang="en"/>
              <a:t>examples</a:t>
            </a:r>
            <a:r>
              <a:rPr lang="en"/>
              <a:t>, and we also explored the features that tended to show up in other gallery sites. Finally, we explored the software platforms available for creating browseable repositories, especially those with an emphasis on images, to see if any existing software would meet our needs.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fd1edff2e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gfd1edff2e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After this review, we decided that </a:t>
            </a:r>
            <a:r>
              <a:rPr lang="en"/>
              <a:t>Wax was the best starting point for our project. In 2018, the Minicomp team released Wax as “a minimal computing project for producing digital exhibitions focused on longevity, low costs, and flexibility.” Wax provides the foundation for a wide variety of minimal projects, with a focus on digital exhibitions and image-driven digital exhibitions in particular.</a:t>
            </a:r>
            <a:endParaRPr/>
          </a:p>
          <a:p>
            <a:pPr indent="0" lvl="0" marL="0" rtl="0" algn="l">
              <a:lnSpc>
                <a:spcPct val="100000"/>
              </a:lnSpc>
              <a:spcBef>
                <a:spcPts val="0"/>
              </a:spcBef>
              <a:spcAft>
                <a:spcPts val="0"/>
              </a:spcAft>
              <a:buSzPts val="1100"/>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Wax, while designed for digital exhibits, has many of the features we were looking for in a repository designed for highly visual content. We felt the minimal computing philosophy was an excellent fit for our project, situated as it is in libraries. We knew we would need something easy to deploy and maintain to promote sustainability. We felt that GitHub would be an ideal hosting platform, both for the ability to share code and for the ability to host without any fees. Finally, as a team, we were open to tools that would require light programming and command line processing.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fd1edff2e5_0_1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gfd1edff2e5_0_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Our examples repository,</a:t>
            </a:r>
            <a:r>
              <a:rPr lang="en">
                <a:solidFill>
                  <a:schemeClr val="dk1"/>
                </a:solidFill>
              </a:rPr>
              <a:t> Teaching Viz By Example, uses Wax to build a repository of visualization and dataset examples for instructional purposes. </a:t>
            </a:r>
            <a:r>
              <a:rPr lang="en">
                <a:solidFill>
                  <a:schemeClr val="dk1"/>
                </a:solidFill>
              </a:rPr>
              <a:t>The repository, shown in the screenshots on the right, offers a gallery view and a view of an individual example, including metadata. Wax software helps prepare the collection metadata for display in the site, and the Wax theme sits on top of Jekyll to create the image galleries and item pages with image viewers.</a:t>
            </a:r>
            <a:endParaRPr>
              <a:solidFill>
                <a:schemeClr val="dk1"/>
              </a:solidFill>
            </a:endParaRPr>
          </a:p>
          <a:p>
            <a:pPr indent="0" lvl="0" marL="0" rtl="0" algn="l">
              <a:spcBef>
                <a:spcPts val="0"/>
              </a:spcBef>
              <a:spcAft>
                <a:spcPts val="0"/>
              </a:spcAft>
              <a:buSzPts val="1100"/>
              <a:buNone/>
            </a:pPr>
            <a:r>
              <a:t/>
            </a:r>
            <a:endParaRPr>
              <a:solidFill>
                <a:schemeClr val="dk1"/>
              </a:solidFill>
            </a:endParaRPr>
          </a:p>
          <a:p>
            <a:pPr indent="0" lvl="0" marL="0" rtl="0" algn="l">
              <a:spcBef>
                <a:spcPts val="0"/>
              </a:spcBef>
              <a:spcAft>
                <a:spcPts val="0"/>
              </a:spcAft>
              <a:buSzPts val="1100"/>
              <a:buNone/>
            </a:pPr>
            <a:r>
              <a:rPr lang="en">
                <a:solidFill>
                  <a:schemeClr val="dk1"/>
                </a:solidFill>
              </a:rPr>
              <a:t>While Wax gave us a great starting point, we found a few features requested by our stakeholders were not already supported in Wax.</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fd1edff2e5_0_1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gfd1edff2e5_0_1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First, we wanted to support metadata fields that would naturally contain lists, like visualization types or data types. We use custom scripts to produce a metadata file that preserves the lists during the Wax data processing operations.</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The default Wax gallery offers a filter restricted to a single option from a single field. We have build a new page template that offers checkbox filters for multiple fields.</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We recognize that data documentation is not only best practice but can also improve the design of a site. We have added a data dictionary that works with our pages to improve field labels and formatting.</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Finally, because items in our collections can relate directly to each other, we have created a custom field type that allows items to link to an arbitrary number of other related items.</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Our GitHub repository, linked at the end of our slide deck, includes the code for all of these features..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d1edff2e5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d1edff2e5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also reached out to the original Wax developers to let them know about our extensions. The interest in faceted browsing was so high that, this spring and summer, I worked with Alex Gil to build a brand new Wax theme, organized around the idea of faceted browsing. Wax Facets was officially released toward the beginning of October and has already been put to use by a few projects.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fd1edff2e5_0_1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fd1edff2e5_0_1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If you’re interested in learning more about Wax or Jekyll, w</a:t>
            </a:r>
            <a:r>
              <a:rPr lang="en"/>
              <a:t>e have compiled a list of resources that may be helpful. Please see the shared copy of our slides to access these and other links included in this presentation.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fd1edff2e5_0_1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fd1edff2e5_0_1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hyperlink" Target="https://trustmlvis.lnu.s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jekyllrb.com/" TargetMode="External"/><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hyperlink" Target="https://minicomp.github.io/wax/"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hyperlink" Target="https://visualizingthefuture.github.io/examples-repository/" TargetMode="External"/><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png"/><Relationship Id="rId9"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5.png"/><Relationship Id="rId7" Type="http://schemas.openxmlformats.org/officeDocument/2006/relationships/image" Target="../media/image8.png"/><Relationship Id="rId8"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elotroalex.com/" TargetMode="External"/><Relationship Id="rId4" Type="http://schemas.openxmlformats.org/officeDocument/2006/relationships/hyperlink" Target="http://angelazoss.com/" TargetMode="External"/><Relationship Id="rId5" Type="http://schemas.openxmlformats.org/officeDocument/2006/relationships/image" Target="../media/image9.png"/><Relationship Id="rId6" Type="http://schemas.openxmlformats.org/officeDocument/2006/relationships/hyperlink" Target="https://minicomp.github.io/wax-facets/" TargetMode="External"/></Relationships>
</file>

<file path=ppt/slides/_rels/slide8.xml.rels><?xml version="1.0" encoding="UTF-8" standalone="yes"?><Relationships xmlns="http://schemas.openxmlformats.org/package/2006/relationships"><Relationship Id="rId11" Type="http://schemas.openxmlformats.org/officeDocument/2006/relationships/hyperlink" Target="https://code.visualstudio.com/" TargetMode="External"/><Relationship Id="rId10" Type="http://schemas.openxmlformats.org/officeDocument/2006/relationships/hyperlink" Target="https://atom.io/" TargetMode="External"/><Relationship Id="rId13" Type="http://schemas.openxmlformats.org/officeDocument/2006/relationships/hyperlink" Target="https://docs.github.com/en/free-pro-team@latest/github/working-with-github-pages/creating-a-github-pages-site-with-jekyll" TargetMode="External"/><Relationship Id="rId12" Type="http://schemas.openxmlformats.org/officeDocument/2006/relationships/hyperlink" Target="https://desktop.github.com/" TargetMode="External"/><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visualizingthefuture.github.io/" TargetMode="External"/><Relationship Id="rId4" Type="http://schemas.openxmlformats.org/officeDocument/2006/relationships/hyperlink" Target="https://github.com/visualizingthefuture/examples-repository" TargetMode="External"/><Relationship Id="rId9" Type="http://schemas.openxmlformats.org/officeDocument/2006/relationships/hyperlink" Target="https://shopify.github.io/liquid/" TargetMode="External"/><Relationship Id="rId15" Type="http://schemas.openxmlformats.org/officeDocument/2006/relationships/hyperlink" Target="https://slides.com/marii/dlf2018-wax/" TargetMode="External"/><Relationship Id="rId14" Type="http://schemas.openxmlformats.org/officeDocument/2006/relationships/hyperlink" Target="https://minicomp.github.io/wiki/wax/quick-reference/" TargetMode="External"/><Relationship Id="rId17" Type="http://schemas.openxmlformats.org/officeDocument/2006/relationships/hyperlink" Target="https://getbootstrap.com/" TargetMode="External"/><Relationship Id="rId16" Type="http://schemas.openxmlformats.org/officeDocument/2006/relationships/hyperlink" Target="https://youtu.be/W855mN8YmRk" TargetMode="External"/><Relationship Id="rId5" Type="http://schemas.openxmlformats.org/officeDocument/2006/relationships/hyperlink" Target="https://github.com/visualizingthefuture/examples-repository/blob/master/data-tools/GoogleSheetEmbeddedScript.gs" TargetMode="External"/><Relationship Id="rId19" Type="http://schemas.openxmlformats.org/officeDocument/2006/relationships/hyperlink" Target="https://www.ruby-lang.org/en/" TargetMode="External"/><Relationship Id="rId6" Type="http://schemas.openxmlformats.org/officeDocument/2006/relationships/hyperlink" Target="https://github.com/visualizingthefuture/examples-repository/blob/master/data-tools/parse_google_sheet.py" TargetMode="External"/><Relationship Id="rId18" Type="http://schemas.openxmlformats.org/officeDocument/2006/relationships/hyperlink" Target="https://jquery.com/" TargetMode="External"/><Relationship Id="rId7" Type="http://schemas.openxmlformats.org/officeDocument/2006/relationships/hyperlink" Target="https://learn.cloudcannon.com/jekyll/why-use-a-static-site-generator/" TargetMode="External"/><Relationship Id="rId8" Type="http://schemas.openxmlformats.org/officeDocument/2006/relationships/hyperlink" Target="https://jekyllrb.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mailto:visualizingthefuture@umich.edu"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SzPts val="5200"/>
              <a:buNone/>
            </a:pPr>
            <a:r>
              <a:rPr lang="en"/>
              <a:t>Teach Viz by Example:</a:t>
            </a:r>
            <a:br>
              <a:rPr lang="en"/>
            </a:br>
            <a:r>
              <a:rPr lang="en" sz="3600"/>
              <a:t>A repository for data visualization teaching examples</a:t>
            </a:r>
            <a:endParaRPr sz="3600"/>
          </a:p>
        </p:txBody>
      </p:sp>
      <p:sp>
        <p:nvSpPr>
          <p:cNvPr id="55" name="Google Shape;55;p13"/>
          <p:cNvSpPr txBox="1"/>
          <p:nvPr>
            <p:ph idx="1" type="subTitle"/>
          </p:nvPr>
        </p:nvSpPr>
        <p:spPr>
          <a:xfrm>
            <a:off x="311700" y="3247275"/>
            <a:ext cx="8520600" cy="139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SzPts val="2800"/>
              <a:buNone/>
            </a:pPr>
            <a:r>
              <a:rPr lang="en"/>
              <a:t>Angela Zoss</a:t>
            </a:r>
            <a:endParaRPr/>
          </a:p>
          <a:p>
            <a:pPr indent="0" lvl="0" marL="0" rtl="0" algn="ctr">
              <a:spcBef>
                <a:spcPts val="0"/>
              </a:spcBef>
              <a:spcAft>
                <a:spcPts val="0"/>
              </a:spcAft>
              <a:buSzPts val="2800"/>
              <a:buNone/>
            </a:pPr>
            <a:r>
              <a:rPr lang="en" sz="2100"/>
              <a:t>(special thanks to Cass Wilkinson Saldaña, Jo Klein, Amanda West)</a:t>
            </a:r>
            <a:endParaRPr sz="2100"/>
          </a:p>
          <a:p>
            <a:pPr indent="0" lvl="0" marL="0" rtl="0" algn="ctr">
              <a:spcBef>
                <a:spcPts val="0"/>
              </a:spcBef>
              <a:spcAft>
                <a:spcPts val="0"/>
              </a:spcAft>
              <a:buSzPts val="2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Visualization instruction is based on examples of visualizations and datasets that have </a:t>
            </a:r>
            <a:r>
              <a:rPr b="1" lang="en"/>
              <a:t>certain properties</a:t>
            </a:r>
            <a:endParaRPr b="1"/>
          </a:p>
          <a:p>
            <a:pPr indent="-342900" lvl="0" marL="457200" rtl="0" algn="l">
              <a:spcBef>
                <a:spcPts val="1000"/>
              </a:spcBef>
              <a:spcAft>
                <a:spcPts val="0"/>
              </a:spcAft>
              <a:buSzPts val="1800"/>
              <a:buChar char="●"/>
            </a:pPr>
            <a:r>
              <a:rPr lang="en"/>
              <a:t>Looking for examples </a:t>
            </a:r>
            <a:r>
              <a:rPr b="1" lang="en"/>
              <a:t>takes a lot of time</a:t>
            </a:r>
            <a:r>
              <a:rPr lang="en"/>
              <a:t> and is seen to be a major barrier in the development of instructional modules</a:t>
            </a:r>
            <a:endParaRPr/>
          </a:p>
          <a:p>
            <a:pPr indent="-342900" lvl="0" marL="457200" rtl="0" algn="l">
              <a:spcBef>
                <a:spcPts val="1000"/>
              </a:spcBef>
              <a:spcAft>
                <a:spcPts val="1000"/>
              </a:spcAft>
              <a:buSzPts val="1800"/>
              <a:buChar char="●"/>
            </a:pPr>
            <a:r>
              <a:rPr lang="en"/>
              <a:t>Desire for a place to find and share examples, including annotations about </a:t>
            </a:r>
            <a:r>
              <a:rPr b="1" lang="en"/>
              <a:t>what makes them useful</a:t>
            </a:r>
            <a:r>
              <a:rPr lang="en"/>
              <a:t> for teaching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 gathering</a:t>
            </a:r>
            <a:endParaRPr/>
          </a:p>
        </p:txBody>
      </p:sp>
      <p:sp>
        <p:nvSpPr>
          <p:cNvPr id="67" name="Google Shape;67;p15"/>
          <p:cNvSpPr txBox="1"/>
          <p:nvPr>
            <p:ph idx="1" type="body"/>
          </p:nvPr>
        </p:nvSpPr>
        <p:spPr>
          <a:xfrm>
            <a:off x="311700" y="1152475"/>
            <a:ext cx="4086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Build metadata schema from environmental scan, fellows feedback</a:t>
            </a:r>
            <a:endParaRPr/>
          </a:p>
          <a:p>
            <a:pPr indent="-342900" lvl="0" marL="457200" rtl="0" algn="l">
              <a:spcBef>
                <a:spcPts val="1000"/>
              </a:spcBef>
              <a:spcAft>
                <a:spcPts val="0"/>
              </a:spcAft>
              <a:buSzPts val="1800"/>
              <a:buChar char="●"/>
            </a:pPr>
            <a:r>
              <a:rPr lang="en"/>
              <a:t>Build desired features from </a:t>
            </a:r>
            <a:r>
              <a:rPr lang="en"/>
              <a:t>environmental scan, fellows feedback</a:t>
            </a:r>
            <a:endParaRPr/>
          </a:p>
          <a:p>
            <a:pPr indent="-342900" lvl="0" marL="457200" rtl="0" algn="l">
              <a:spcBef>
                <a:spcPts val="1000"/>
              </a:spcBef>
              <a:spcAft>
                <a:spcPts val="1000"/>
              </a:spcAft>
              <a:buSzPts val="1800"/>
              <a:buChar char="●"/>
            </a:pPr>
            <a:r>
              <a:rPr lang="en"/>
              <a:t>Survey possible platforms</a:t>
            </a:r>
            <a:endParaRPr/>
          </a:p>
        </p:txBody>
      </p:sp>
      <p:pic>
        <p:nvPicPr>
          <p:cNvPr id="68" name="Google Shape;68;p15"/>
          <p:cNvPicPr preferRelativeResize="0"/>
          <p:nvPr/>
        </p:nvPicPr>
        <p:blipFill>
          <a:blip r:embed="rId3">
            <a:alphaModFix/>
          </a:blip>
          <a:stretch>
            <a:fillRect/>
          </a:stretch>
        </p:blipFill>
        <p:spPr>
          <a:xfrm>
            <a:off x="4572000" y="639228"/>
            <a:ext cx="4260302" cy="3833297"/>
          </a:xfrm>
          <a:prstGeom prst="rect">
            <a:avLst/>
          </a:prstGeom>
          <a:noFill/>
          <a:ln>
            <a:noFill/>
          </a:ln>
        </p:spPr>
      </p:pic>
      <p:sp>
        <p:nvSpPr>
          <p:cNvPr id="69" name="Google Shape;69;p15"/>
          <p:cNvSpPr txBox="1"/>
          <p:nvPr/>
        </p:nvSpPr>
        <p:spPr>
          <a:xfrm>
            <a:off x="4572000" y="4410300"/>
            <a:ext cx="30000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4"/>
              </a:rPr>
              <a:t>TrustMLVis Browser</a:t>
            </a:r>
            <a:r>
              <a:rPr lang="en"/>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Wax, from minicomp</a:t>
            </a:r>
            <a:endParaRPr/>
          </a:p>
        </p:txBody>
      </p:sp>
      <p:sp>
        <p:nvSpPr>
          <p:cNvPr id="75" name="Google Shape;75;p16"/>
          <p:cNvSpPr txBox="1"/>
          <p:nvPr>
            <p:ph idx="1" type="body"/>
          </p:nvPr>
        </p:nvSpPr>
        <p:spPr>
          <a:xfrm>
            <a:off x="311700" y="1152475"/>
            <a:ext cx="22422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t>Wax builds on an existing website platform (</a:t>
            </a:r>
            <a:r>
              <a:rPr lang="en" u="sng">
                <a:solidFill>
                  <a:schemeClr val="hlink"/>
                </a:solidFill>
                <a:hlinkClick r:id="rId3"/>
              </a:rPr>
              <a:t>Jekyll</a:t>
            </a:r>
            <a:r>
              <a:rPr lang="en"/>
              <a:t>)</a:t>
            </a:r>
            <a:r>
              <a:rPr lang="en"/>
              <a:t> to create minimal digital exhibits.</a:t>
            </a:r>
            <a:endParaRPr/>
          </a:p>
        </p:txBody>
      </p:sp>
      <p:pic>
        <p:nvPicPr>
          <p:cNvPr descr="The collection browse page of the Wax demonstration project, showing a series of thumbnail images in a grid with filters on top." id="76" name="Google Shape;76;p16"/>
          <p:cNvPicPr preferRelativeResize="0"/>
          <p:nvPr/>
        </p:nvPicPr>
        <p:blipFill rotWithShape="1">
          <a:blip r:embed="rId4">
            <a:alphaModFix/>
          </a:blip>
          <a:srcRect b="7876" l="0" r="0" t="0"/>
          <a:stretch/>
        </p:blipFill>
        <p:spPr>
          <a:xfrm>
            <a:off x="2886950" y="1173276"/>
            <a:ext cx="2603941" cy="2796940"/>
          </a:xfrm>
          <a:prstGeom prst="rect">
            <a:avLst/>
          </a:prstGeom>
          <a:noFill/>
          <a:ln>
            <a:noFill/>
          </a:ln>
          <a:effectLst>
            <a:outerShdw blurRad="57150" rotWithShape="0" algn="bl" dir="5400000" dist="19050">
              <a:srgbClr val="000000">
                <a:alpha val="49800"/>
              </a:srgbClr>
            </a:outerShdw>
          </a:effectLst>
        </p:spPr>
      </p:pic>
      <p:pic>
        <p:nvPicPr>
          <p:cNvPr descr="An example item detail page from the Wax demonstration project, showing a large image at the top and a few metadata items at the bottom." id="77" name="Google Shape;77;p16"/>
          <p:cNvPicPr preferRelativeResize="0"/>
          <p:nvPr/>
        </p:nvPicPr>
        <p:blipFill rotWithShape="1">
          <a:blip r:embed="rId5">
            <a:alphaModFix/>
          </a:blip>
          <a:srcRect b="0" l="0" r="0" t="0"/>
          <a:stretch/>
        </p:blipFill>
        <p:spPr>
          <a:xfrm>
            <a:off x="6001009" y="1173287"/>
            <a:ext cx="2661141" cy="2796938"/>
          </a:xfrm>
          <a:prstGeom prst="rect">
            <a:avLst/>
          </a:prstGeom>
          <a:noFill/>
          <a:ln>
            <a:noFill/>
          </a:ln>
          <a:effectLst>
            <a:outerShdw blurRad="57150" rotWithShape="0" algn="bl" dir="5400000" dist="19050">
              <a:srgbClr val="000000">
                <a:alpha val="49800"/>
              </a:srgbClr>
            </a:outerShdw>
          </a:effectLst>
        </p:spPr>
      </p:pic>
      <p:sp>
        <p:nvSpPr>
          <p:cNvPr id="78" name="Google Shape;78;p16"/>
          <p:cNvSpPr txBox="1"/>
          <p:nvPr/>
        </p:nvSpPr>
        <p:spPr>
          <a:xfrm>
            <a:off x="311700" y="4345850"/>
            <a:ext cx="3000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6"/>
              </a:rPr>
              <a:t>Wax</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7"/>
          <p:cNvPicPr preferRelativeResize="0"/>
          <p:nvPr/>
        </p:nvPicPr>
        <p:blipFill>
          <a:blip r:embed="rId3">
            <a:alphaModFix/>
          </a:blip>
          <a:stretch>
            <a:fillRect/>
          </a:stretch>
        </p:blipFill>
        <p:spPr>
          <a:xfrm>
            <a:off x="3794013" y="434804"/>
            <a:ext cx="3546599" cy="3460496"/>
          </a:xfrm>
          <a:prstGeom prst="rect">
            <a:avLst/>
          </a:prstGeom>
          <a:noFill/>
          <a:ln>
            <a:noFill/>
          </a:ln>
          <a:effectLst>
            <a:outerShdw blurRad="57150" rotWithShape="0" algn="bl" dir="5400000" dist="19050">
              <a:srgbClr val="000000">
                <a:alpha val="50000"/>
              </a:srgbClr>
            </a:outerShdw>
          </a:effectLst>
        </p:spPr>
      </p:pic>
      <p:sp>
        <p:nvSpPr>
          <p:cNvPr id="84" name="Google Shape;84;p17"/>
          <p:cNvSpPr txBox="1"/>
          <p:nvPr>
            <p:ph type="title"/>
          </p:nvPr>
        </p:nvSpPr>
        <p:spPr>
          <a:xfrm>
            <a:off x="119900" y="1845263"/>
            <a:ext cx="3546600" cy="1275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300"/>
              <a:t>Teaching Viz By Example</a:t>
            </a:r>
            <a:endParaRPr sz="3300"/>
          </a:p>
        </p:txBody>
      </p:sp>
      <p:sp>
        <p:nvSpPr>
          <p:cNvPr id="85" name="Google Shape;85;p17"/>
          <p:cNvSpPr txBox="1"/>
          <p:nvPr/>
        </p:nvSpPr>
        <p:spPr>
          <a:xfrm>
            <a:off x="3794025" y="4037450"/>
            <a:ext cx="3924900" cy="33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sng" cap="none" strike="noStrike">
                <a:solidFill>
                  <a:schemeClr val="hlink"/>
                </a:solidFill>
                <a:latin typeface="Arial"/>
                <a:ea typeface="Arial"/>
                <a:cs typeface="Arial"/>
                <a:sym typeface="Arial"/>
                <a:hlinkClick r:id="rId4"/>
              </a:rPr>
              <a:t>Teach Viz by Example</a:t>
            </a:r>
            <a:r>
              <a:rPr b="0" i="0" lang="en" sz="1000" u="none" cap="none" strike="noStrike">
                <a:solidFill>
                  <a:srgbClr val="000000"/>
                </a:solidFill>
                <a:latin typeface="Arial"/>
                <a:ea typeface="Arial"/>
                <a:cs typeface="Arial"/>
                <a:sym typeface="Arial"/>
              </a:rPr>
              <a:t> </a:t>
            </a:r>
            <a:endParaRPr b="0" i="0" sz="1000" u="none" cap="none" strike="noStrike">
              <a:solidFill>
                <a:srgbClr val="000000"/>
              </a:solidFill>
              <a:latin typeface="Arial"/>
              <a:ea typeface="Arial"/>
              <a:cs typeface="Arial"/>
              <a:sym typeface="Arial"/>
            </a:endParaRPr>
          </a:p>
        </p:txBody>
      </p:sp>
      <p:pic>
        <p:nvPicPr>
          <p:cNvPr descr="An example of an item detail page from the Teach Viz by Example repository, showing a large visualization at the top and a few metadata items at the bottom." id="86" name="Google Shape;86;p17"/>
          <p:cNvPicPr preferRelativeResize="0"/>
          <p:nvPr/>
        </p:nvPicPr>
        <p:blipFill rotWithShape="1">
          <a:blip r:embed="rId5">
            <a:alphaModFix/>
          </a:blip>
          <a:srcRect b="0" l="5632" r="5942" t="0"/>
          <a:stretch/>
        </p:blipFill>
        <p:spPr>
          <a:xfrm>
            <a:off x="5663966" y="2523592"/>
            <a:ext cx="3184283" cy="2250709"/>
          </a:xfrm>
          <a:prstGeom prst="rect">
            <a:avLst/>
          </a:prstGeom>
          <a:noFill/>
          <a:ln>
            <a:noFill/>
          </a:ln>
          <a:effectLst>
            <a:outerShdw blurRad="57150" rotWithShape="0" algn="bl" dir="5400000" dist="19050">
              <a:srgbClr val="000000">
                <a:alpha val="498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How we are extending Wax</a:t>
            </a:r>
            <a:endParaRPr/>
          </a:p>
        </p:txBody>
      </p:sp>
      <p:sp>
        <p:nvSpPr>
          <p:cNvPr id="92" name="Google Shape;92;p18"/>
          <p:cNvSpPr txBox="1"/>
          <p:nvPr/>
        </p:nvSpPr>
        <p:spPr>
          <a:xfrm>
            <a:off x="235500" y="1262125"/>
            <a:ext cx="1828800" cy="428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Arial"/>
                <a:ea typeface="Arial"/>
                <a:cs typeface="Arial"/>
                <a:sym typeface="Arial"/>
              </a:rPr>
              <a:t>Lists in</a:t>
            </a:r>
            <a:br>
              <a:rPr b="1" i="0" lang="en" sz="2000" u="none" cap="none" strike="noStrike">
                <a:solidFill>
                  <a:srgbClr val="000000"/>
                </a:solidFill>
                <a:latin typeface="Arial"/>
                <a:ea typeface="Arial"/>
                <a:cs typeface="Arial"/>
                <a:sym typeface="Arial"/>
              </a:rPr>
            </a:br>
            <a:r>
              <a:rPr b="1" i="0" lang="en" sz="2000" u="none" cap="none" strike="noStrike">
                <a:solidFill>
                  <a:srgbClr val="000000"/>
                </a:solidFill>
                <a:latin typeface="Arial"/>
                <a:ea typeface="Arial"/>
                <a:cs typeface="Arial"/>
                <a:sym typeface="Arial"/>
              </a:rPr>
              <a:t>fields</a:t>
            </a:r>
            <a:endParaRPr b="1" i="0" sz="2000" u="none" cap="none" strike="noStrike">
              <a:solidFill>
                <a:srgbClr val="000000"/>
              </a:solidFill>
              <a:latin typeface="Arial"/>
              <a:ea typeface="Arial"/>
              <a:cs typeface="Arial"/>
              <a:sym typeface="Arial"/>
            </a:endParaRPr>
          </a:p>
        </p:txBody>
      </p:sp>
      <p:pic>
        <p:nvPicPr>
          <p:cNvPr descr="An example of a field where the data are represented as lists, rendered as a bulleted list on a website" id="93" name="Google Shape;93;p18"/>
          <p:cNvPicPr preferRelativeResize="0"/>
          <p:nvPr/>
        </p:nvPicPr>
        <p:blipFill rotWithShape="1">
          <a:blip r:embed="rId3">
            <a:alphaModFix/>
          </a:blip>
          <a:srcRect b="10581" l="0" r="61532" t="67215"/>
          <a:stretch/>
        </p:blipFill>
        <p:spPr>
          <a:xfrm>
            <a:off x="391638" y="2187726"/>
            <a:ext cx="1668925" cy="881225"/>
          </a:xfrm>
          <a:prstGeom prst="rect">
            <a:avLst/>
          </a:prstGeom>
          <a:noFill/>
          <a:ln>
            <a:noFill/>
          </a:ln>
        </p:spPr>
      </p:pic>
      <p:sp>
        <p:nvSpPr>
          <p:cNvPr id="94" name="Google Shape;94;p18"/>
          <p:cNvSpPr txBox="1"/>
          <p:nvPr/>
        </p:nvSpPr>
        <p:spPr>
          <a:xfrm>
            <a:off x="4544292" y="1262125"/>
            <a:ext cx="1828800" cy="428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Arial"/>
                <a:ea typeface="Arial"/>
                <a:cs typeface="Arial"/>
                <a:sym typeface="Arial"/>
              </a:rPr>
              <a:t>Data dictionary</a:t>
            </a:r>
            <a:endParaRPr b="1" i="0" sz="2000" u="none" cap="none" strike="noStrike">
              <a:solidFill>
                <a:srgbClr val="000000"/>
              </a:solidFill>
              <a:latin typeface="Arial"/>
              <a:ea typeface="Arial"/>
              <a:cs typeface="Arial"/>
              <a:sym typeface="Arial"/>
            </a:endParaRPr>
          </a:p>
        </p:txBody>
      </p:sp>
      <p:pic>
        <p:nvPicPr>
          <p:cNvPr descr="Part of the YAML file used as a data dictionary, showing field names in red text and field values in green text" id="95" name="Google Shape;95;p18"/>
          <p:cNvPicPr preferRelativeResize="0"/>
          <p:nvPr/>
        </p:nvPicPr>
        <p:blipFill rotWithShape="1">
          <a:blip r:embed="rId4">
            <a:alphaModFix/>
          </a:blip>
          <a:srcRect b="23665" l="37136" r="18474" t="31959"/>
          <a:stretch/>
        </p:blipFill>
        <p:spPr>
          <a:xfrm>
            <a:off x="4686525" y="2187726"/>
            <a:ext cx="1564625" cy="1841775"/>
          </a:xfrm>
          <a:prstGeom prst="rect">
            <a:avLst/>
          </a:prstGeom>
          <a:noFill/>
          <a:ln>
            <a:noFill/>
          </a:ln>
          <a:effectLst>
            <a:outerShdw blurRad="57150" rotWithShape="0" algn="bl" dir="5400000" dist="19050">
              <a:srgbClr val="000000">
                <a:alpha val="49800"/>
              </a:srgbClr>
            </a:outerShdw>
          </a:effectLst>
        </p:spPr>
      </p:pic>
      <p:sp>
        <p:nvSpPr>
          <p:cNvPr id="96" name="Google Shape;96;p18"/>
          <p:cNvSpPr txBox="1"/>
          <p:nvPr/>
        </p:nvSpPr>
        <p:spPr>
          <a:xfrm>
            <a:off x="6927288" y="1262125"/>
            <a:ext cx="1828800" cy="428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Arial"/>
                <a:ea typeface="Arial"/>
                <a:cs typeface="Arial"/>
                <a:sym typeface="Arial"/>
              </a:rPr>
              <a:t>Linked</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Arial"/>
                <a:ea typeface="Arial"/>
                <a:cs typeface="Arial"/>
                <a:sym typeface="Arial"/>
              </a:rPr>
              <a:t>items</a:t>
            </a:r>
            <a:endParaRPr b="1" i="0" sz="2000" u="none" cap="none" strike="noStrike">
              <a:solidFill>
                <a:srgbClr val="000000"/>
              </a:solidFill>
              <a:latin typeface="Arial"/>
              <a:ea typeface="Arial"/>
              <a:cs typeface="Arial"/>
              <a:sym typeface="Arial"/>
            </a:endParaRPr>
          </a:p>
        </p:txBody>
      </p:sp>
      <p:grpSp>
        <p:nvGrpSpPr>
          <p:cNvPr descr="A diagram showing two examples from the repository connected by a double-sided arrow" id="97" name="Google Shape;97;p18"/>
          <p:cNvGrpSpPr/>
          <p:nvPr/>
        </p:nvGrpSpPr>
        <p:grpSpPr>
          <a:xfrm>
            <a:off x="6927272" y="2187726"/>
            <a:ext cx="1828863" cy="2019537"/>
            <a:chOff x="7003472" y="2011120"/>
            <a:chExt cx="1828863" cy="2019537"/>
          </a:xfrm>
        </p:grpSpPr>
        <p:grpSp>
          <p:nvGrpSpPr>
            <p:cNvPr id="98" name="Google Shape;98;p18"/>
            <p:cNvGrpSpPr/>
            <p:nvPr/>
          </p:nvGrpSpPr>
          <p:grpSpPr>
            <a:xfrm>
              <a:off x="7003472" y="2011120"/>
              <a:ext cx="1294362" cy="977998"/>
              <a:chOff x="5448075" y="105000"/>
              <a:chExt cx="2861100" cy="2161800"/>
            </a:xfrm>
          </p:grpSpPr>
          <p:sp>
            <p:nvSpPr>
              <p:cNvPr id="99" name="Google Shape;99;p18"/>
              <p:cNvSpPr/>
              <p:nvPr/>
            </p:nvSpPr>
            <p:spPr>
              <a:xfrm>
                <a:off x="5448075" y="105000"/>
                <a:ext cx="2861100" cy="2161800"/>
              </a:xfrm>
              <a:prstGeom prst="roundRect">
                <a:avLst>
                  <a:gd fmla="val 16667" name="adj"/>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0" name="Google Shape;100;p18"/>
              <p:cNvPicPr preferRelativeResize="0"/>
              <p:nvPr/>
            </p:nvPicPr>
            <p:blipFill rotWithShape="1">
              <a:blip r:embed="rId5">
                <a:alphaModFix/>
              </a:blip>
              <a:srcRect b="0" l="11354" r="11929" t="0"/>
              <a:stretch/>
            </p:blipFill>
            <p:spPr>
              <a:xfrm>
                <a:off x="5638675" y="155600"/>
                <a:ext cx="2104450" cy="1619250"/>
              </a:xfrm>
              <a:prstGeom prst="rect">
                <a:avLst/>
              </a:prstGeom>
              <a:noFill/>
              <a:ln>
                <a:noFill/>
              </a:ln>
            </p:spPr>
          </p:pic>
          <p:pic>
            <p:nvPicPr>
              <p:cNvPr id="101" name="Google Shape;101;p18"/>
              <p:cNvPicPr preferRelativeResize="0"/>
              <p:nvPr/>
            </p:nvPicPr>
            <p:blipFill rotWithShape="1">
              <a:blip r:embed="rId6">
                <a:alphaModFix/>
              </a:blip>
              <a:srcRect b="0" l="0" r="0" t="0"/>
              <a:stretch/>
            </p:blipFill>
            <p:spPr>
              <a:xfrm>
                <a:off x="5638675" y="1832100"/>
                <a:ext cx="2603450" cy="261072"/>
              </a:xfrm>
              <a:prstGeom prst="rect">
                <a:avLst/>
              </a:prstGeom>
              <a:noFill/>
              <a:ln>
                <a:noFill/>
              </a:ln>
            </p:spPr>
          </p:pic>
        </p:grpSp>
        <p:grpSp>
          <p:nvGrpSpPr>
            <p:cNvPr id="102" name="Google Shape;102;p18"/>
            <p:cNvGrpSpPr/>
            <p:nvPr/>
          </p:nvGrpSpPr>
          <p:grpSpPr>
            <a:xfrm>
              <a:off x="7537974" y="3052659"/>
              <a:ext cx="1294362" cy="977998"/>
              <a:chOff x="6061638" y="2851400"/>
              <a:chExt cx="2861100" cy="2161800"/>
            </a:xfrm>
          </p:grpSpPr>
          <p:sp>
            <p:nvSpPr>
              <p:cNvPr id="103" name="Google Shape;103;p18"/>
              <p:cNvSpPr/>
              <p:nvPr/>
            </p:nvSpPr>
            <p:spPr>
              <a:xfrm>
                <a:off x="6061638" y="2851400"/>
                <a:ext cx="2861100" cy="2161800"/>
              </a:xfrm>
              <a:prstGeom prst="roundRect">
                <a:avLst>
                  <a:gd fmla="val 16667" name="adj"/>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4" name="Google Shape;104;p18"/>
              <p:cNvPicPr preferRelativeResize="0"/>
              <p:nvPr/>
            </p:nvPicPr>
            <p:blipFill rotWithShape="1">
              <a:blip r:embed="rId7">
                <a:alphaModFix/>
              </a:blip>
              <a:srcRect b="0" l="5795" r="5449" t="0"/>
              <a:stretch/>
            </p:blipFill>
            <p:spPr>
              <a:xfrm>
                <a:off x="6274725" y="2904625"/>
                <a:ext cx="2434924" cy="1621526"/>
              </a:xfrm>
              <a:prstGeom prst="rect">
                <a:avLst/>
              </a:prstGeom>
              <a:noFill/>
              <a:ln>
                <a:noFill/>
              </a:ln>
            </p:spPr>
          </p:pic>
          <p:pic>
            <p:nvPicPr>
              <p:cNvPr id="105" name="Google Shape;105;p18"/>
              <p:cNvPicPr preferRelativeResize="0"/>
              <p:nvPr/>
            </p:nvPicPr>
            <p:blipFill rotWithShape="1">
              <a:blip r:embed="rId8">
                <a:alphaModFix/>
              </a:blip>
              <a:srcRect b="0" l="0" r="0" t="0"/>
              <a:stretch/>
            </p:blipFill>
            <p:spPr>
              <a:xfrm>
                <a:off x="6274725" y="4647625"/>
                <a:ext cx="829899" cy="229400"/>
              </a:xfrm>
              <a:prstGeom prst="rect">
                <a:avLst/>
              </a:prstGeom>
              <a:noFill/>
              <a:ln>
                <a:noFill/>
              </a:ln>
            </p:spPr>
          </p:pic>
        </p:grpSp>
        <p:sp>
          <p:nvSpPr>
            <p:cNvPr id="106" name="Google Shape;106;p18"/>
            <p:cNvSpPr/>
            <p:nvPr/>
          </p:nvSpPr>
          <p:spPr>
            <a:xfrm rot="3098613">
              <a:off x="7693883" y="2942238"/>
              <a:ext cx="203528" cy="103778"/>
            </a:xfrm>
            <a:prstGeom prst="leftRight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 name="Google Shape;107;p18"/>
          <p:cNvSpPr txBox="1"/>
          <p:nvPr/>
        </p:nvSpPr>
        <p:spPr>
          <a:xfrm>
            <a:off x="2313696" y="1262125"/>
            <a:ext cx="1828800" cy="428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Arial"/>
                <a:ea typeface="Arial"/>
                <a:cs typeface="Arial"/>
                <a:sym typeface="Arial"/>
              </a:rPr>
              <a:t>Multi-facet filters</a:t>
            </a:r>
            <a:endParaRPr b="1" i="0" sz="2000" u="none" cap="none" strike="noStrike">
              <a:solidFill>
                <a:srgbClr val="000000"/>
              </a:solidFill>
              <a:latin typeface="Arial"/>
              <a:ea typeface="Arial"/>
              <a:cs typeface="Arial"/>
              <a:sym typeface="Arial"/>
            </a:endParaRPr>
          </a:p>
        </p:txBody>
      </p:sp>
      <p:pic>
        <p:nvPicPr>
          <p:cNvPr descr="Checkbox filters for a field called &quot;Subject Area&quot;" id="108" name="Google Shape;108;p18"/>
          <p:cNvPicPr preferRelativeResize="0"/>
          <p:nvPr/>
        </p:nvPicPr>
        <p:blipFill>
          <a:blip r:embed="rId9">
            <a:alphaModFix/>
          </a:blip>
          <a:stretch>
            <a:fillRect/>
          </a:stretch>
        </p:blipFill>
        <p:spPr>
          <a:xfrm>
            <a:off x="2445787" y="2187726"/>
            <a:ext cx="1564624" cy="239910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available: Wax Facets</a:t>
            </a:r>
            <a:endParaRPr/>
          </a:p>
        </p:txBody>
      </p:sp>
      <p:sp>
        <p:nvSpPr>
          <p:cNvPr id="114" name="Google Shape;114;p19"/>
          <p:cNvSpPr txBox="1"/>
          <p:nvPr>
            <p:ph idx="1" type="body"/>
          </p:nvPr>
        </p:nvSpPr>
        <p:spPr>
          <a:xfrm>
            <a:off x="311700" y="1152475"/>
            <a:ext cx="2421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new Wax theme with checkbox filters and support for lists</a:t>
            </a:r>
            <a:endParaRPr/>
          </a:p>
          <a:p>
            <a:pPr indent="0" lvl="0" marL="0" rtl="0" algn="l">
              <a:spcBef>
                <a:spcPts val="1200"/>
              </a:spcBef>
              <a:spcAft>
                <a:spcPts val="1200"/>
              </a:spcAft>
              <a:buNone/>
            </a:pPr>
            <a:r>
              <a:rPr lang="en"/>
              <a:t>Developed by </a:t>
            </a:r>
            <a:br>
              <a:rPr lang="en"/>
            </a:br>
            <a:r>
              <a:rPr lang="en" u="sng">
                <a:solidFill>
                  <a:schemeClr val="hlink"/>
                </a:solidFill>
                <a:hlinkClick r:id="rId3"/>
              </a:rPr>
              <a:t>Alex Gil</a:t>
            </a:r>
            <a:r>
              <a:rPr lang="en"/>
              <a:t> and </a:t>
            </a:r>
            <a:br>
              <a:rPr lang="en"/>
            </a:br>
            <a:r>
              <a:rPr lang="en" u="sng">
                <a:solidFill>
                  <a:schemeClr val="hlink"/>
                </a:solidFill>
                <a:hlinkClick r:id="rId4"/>
              </a:rPr>
              <a:t>Angela Zoss</a:t>
            </a:r>
            <a:endParaRPr/>
          </a:p>
        </p:txBody>
      </p:sp>
      <p:pic>
        <p:nvPicPr>
          <p:cNvPr id="115" name="Google Shape;115;p19"/>
          <p:cNvPicPr preferRelativeResize="0"/>
          <p:nvPr/>
        </p:nvPicPr>
        <p:blipFill rotWithShape="1">
          <a:blip r:embed="rId5">
            <a:alphaModFix/>
          </a:blip>
          <a:srcRect b="3640" l="0" r="11878" t="11885"/>
          <a:stretch/>
        </p:blipFill>
        <p:spPr>
          <a:xfrm>
            <a:off x="2959475" y="1222950"/>
            <a:ext cx="5585075" cy="3345926"/>
          </a:xfrm>
          <a:prstGeom prst="rect">
            <a:avLst/>
          </a:prstGeom>
          <a:noFill/>
          <a:ln>
            <a:noFill/>
          </a:ln>
          <a:effectLst>
            <a:outerShdw blurRad="57150" rotWithShape="0" algn="bl" dir="5400000" dist="19050">
              <a:srgbClr val="000000">
                <a:alpha val="50000"/>
              </a:srgbClr>
            </a:outerShdw>
          </a:effectLst>
        </p:spPr>
      </p:pic>
      <p:sp>
        <p:nvSpPr>
          <p:cNvPr id="116" name="Google Shape;116;p19"/>
          <p:cNvSpPr txBox="1"/>
          <p:nvPr/>
        </p:nvSpPr>
        <p:spPr>
          <a:xfrm>
            <a:off x="2959475" y="4568875"/>
            <a:ext cx="30000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6"/>
              </a:rPr>
              <a:t>Wax Facets</a:t>
            </a: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311700" y="3688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Resources for learning more</a:t>
            </a:r>
            <a:endParaRPr/>
          </a:p>
        </p:txBody>
      </p:sp>
      <p:sp>
        <p:nvSpPr>
          <p:cNvPr id="122" name="Google Shape;122;p20"/>
          <p:cNvSpPr txBox="1"/>
          <p:nvPr>
            <p:ph idx="1" type="body"/>
          </p:nvPr>
        </p:nvSpPr>
        <p:spPr>
          <a:xfrm>
            <a:off x="389750" y="1000075"/>
            <a:ext cx="2960700" cy="38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b="1" lang="en" sz="1300"/>
              <a:t>Our grant and project work</a:t>
            </a:r>
            <a:endParaRPr b="1" sz="1300"/>
          </a:p>
          <a:p>
            <a:pPr indent="-311150" lvl="0" marL="457200" rtl="0" algn="l">
              <a:lnSpc>
                <a:spcPct val="115000"/>
              </a:lnSpc>
              <a:spcBef>
                <a:spcPts val="0"/>
              </a:spcBef>
              <a:spcAft>
                <a:spcPts val="0"/>
              </a:spcAft>
              <a:buSzPts val="1300"/>
              <a:buChar char="●"/>
            </a:pPr>
            <a:r>
              <a:rPr lang="en" sz="1300" u="sng">
                <a:solidFill>
                  <a:schemeClr val="hlink"/>
                </a:solidFill>
                <a:hlinkClick r:id="rId3"/>
              </a:rPr>
              <a:t>Visualizing the Future</a:t>
            </a:r>
            <a:endParaRPr sz="1300"/>
          </a:p>
          <a:p>
            <a:pPr indent="-311150" lvl="0" marL="457200" rtl="0" algn="l">
              <a:lnSpc>
                <a:spcPct val="115000"/>
              </a:lnSpc>
              <a:spcBef>
                <a:spcPts val="0"/>
              </a:spcBef>
              <a:spcAft>
                <a:spcPts val="0"/>
              </a:spcAft>
              <a:buSzPts val="1300"/>
              <a:buChar char="●"/>
            </a:pPr>
            <a:r>
              <a:rPr lang="en" sz="1300" u="sng">
                <a:solidFill>
                  <a:schemeClr val="hlink"/>
                </a:solidFill>
                <a:hlinkClick r:id="rId4"/>
              </a:rPr>
              <a:t>Examples Repository GitHub</a:t>
            </a:r>
            <a:endParaRPr sz="1300"/>
          </a:p>
          <a:p>
            <a:pPr indent="-311150" lvl="1" marL="914400" rtl="0" algn="l">
              <a:lnSpc>
                <a:spcPct val="115000"/>
              </a:lnSpc>
              <a:spcBef>
                <a:spcPts val="0"/>
              </a:spcBef>
              <a:spcAft>
                <a:spcPts val="0"/>
              </a:spcAft>
              <a:buSzPts val="1300"/>
              <a:buChar char="○"/>
            </a:pPr>
            <a:r>
              <a:rPr lang="en" sz="1300"/>
              <a:t>Sample </a:t>
            </a:r>
            <a:r>
              <a:rPr lang="en" sz="1300" u="sng">
                <a:solidFill>
                  <a:schemeClr val="hlink"/>
                </a:solidFill>
                <a:hlinkClick r:id="rId5"/>
              </a:rPr>
              <a:t>Google Apps Script</a:t>
            </a:r>
            <a:r>
              <a:rPr lang="en" sz="1300"/>
              <a:t> for list processing</a:t>
            </a:r>
            <a:endParaRPr sz="1300"/>
          </a:p>
          <a:p>
            <a:pPr indent="-311150" lvl="1" marL="914400" rtl="0" algn="l">
              <a:lnSpc>
                <a:spcPct val="115000"/>
              </a:lnSpc>
              <a:spcBef>
                <a:spcPts val="0"/>
              </a:spcBef>
              <a:spcAft>
                <a:spcPts val="0"/>
              </a:spcAft>
              <a:buSzPts val="1300"/>
              <a:buChar char="○"/>
            </a:pPr>
            <a:r>
              <a:rPr lang="en" sz="1300" u="sng">
                <a:solidFill>
                  <a:schemeClr val="hlink"/>
                </a:solidFill>
                <a:hlinkClick r:id="rId6"/>
              </a:rPr>
              <a:t>Python processing script</a:t>
            </a:r>
            <a:endParaRPr sz="1300"/>
          </a:p>
          <a:p>
            <a:pPr indent="0" lvl="0" marL="0" rtl="0" algn="l">
              <a:lnSpc>
                <a:spcPct val="115000"/>
              </a:lnSpc>
              <a:spcBef>
                <a:spcPts val="0"/>
              </a:spcBef>
              <a:spcAft>
                <a:spcPts val="0"/>
              </a:spcAft>
              <a:buSzPts val="1800"/>
              <a:buNone/>
            </a:pPr>
            <a:r>
              <a:t/>
            </a:r>
            <a:endParaRPr sz="1300"/>
          </a:p>
          <a:p>
            <a:pPr indent="0" lvl="0" marL="0" rtl="0" algn="l">
              <a:lnSpc>
                <a:spcPct val="115000"/>
              </a:lnSpc>
              <a:spcBef>
                <a:spcPts val="0"/>
              </a:spcBef>
              <a:spcAft>
                <a:spcPts val="0"/>
              </a:spcAft>
              <a:buSzPts val="1800"/>
              <a:buNone/>
            </a:pPr>
            <a:r>
              <a:rPr b="1" lang="en" sz="1300"/>
              <a:t>More on Jekyll</a:t>
            </a:r>
            <a:endParaRPr b="1" sz="1300"/>
          </a:p>
          <a:p>
            <a:pPr indent="-311150" lvl="0" marL="457200" rtl="0" algn="l">
              <a:lnSpc>
                <a:spcPct val="115000"/>
              </a:lnSpc>
              <a:spcBef>
                <a:spcPts val="0"/>
              </a:spcBef>
              <a:spcAft>
                <a:spcPts val="0"/>
              </a:spcAft>
              <a:buSzPts val="1300"/>
              <a:buChar char="●"/>
            </a:pPr>
            <a:r>
              <a:rPr lang="en" sz="1300" u="sng">
                <a:solidFill>
                  <a:schemeClr val="hlink"/>
                </a:solidFill>
                <a:hlinkClick r:id="rId7"/>
              </a:rPr>
              <a:t>Why Use a Static Site Generator?</a:t>
            </a:r>
            <a:r>
              <a:rPr lang="en" sz="1300"/>
              <a:t> </a:t>
            </a:r>
            <a:endParaRPr sz="1300"/>
          </a:p>
          <a:p>
            <a:pPr indent="-311150" lvl="0" marL="457200" rtl="0" algn="l">
              <a:lnSpc>
                <a:spcPct val="115000"/>
              </a:lnSpc>
              <a:spcBef>
                <a:spcPts val="0"/>
              </a:spcBef>
              <a:spcAft>
                <a:spcPts val="0"/>
              </a:spcAft>
              <a:buSzPts val="1300"/>
              <a:buChar char="●"/>
            </a:pPr>
            <a:r>
              <a:rPr lang="en" sz="1300" u="sng">
                <a:solidFill>
                  <a:schemeClr val="hlink"/>
                </a:solidFill>
                <a:hlinkClick r:id="rId8"/>
              </a:rPr>
              <a:t>Main Jekyll Documentation</a:t>
            </a:r>
            <a:endParaRPr sz="1300"/>
          </a:p>
          <a:p>
            <a:pPr indent="-311150" lvl="0" marL="457200" rtl="0" algn="l">
              <a:lnSpc>
                <a:spcPct val="115000"/>
              </a:lnSpc>
              <a:spcBef>
                <a:spcPts val="0"/>
              </a:spcBef>
              <a:spcAft>
                <a:spcPts val="0"/>
              </a:spcAft>
              <a:buSzPts val="1300"/>
              <a:buChar char="●"/>
            </a:pPr>
            <a:r>
              <a:rPr lang="en" sz="1300" u="sng">
                <a:solidFill>
                  <a:schemeClr val="hlink"/>
                </a:solidFill>
                <a:hlinkClick r:id="rId9"/>
              </a:rPr>
              <a:t>Liquid Template Language</a:t>
            </a:r>
            <a:r>
              <a:rPr lang="en" sz="1300"/>
              <a:t> </a:t>
            </a:r>
            <a:endParaRPr sz="1300"/>
          </a:p>
          <a:p>
            <a:pPr indent="0" lvl="0" marL="0" rtl="0" algn="l">
              <a:lnSpc>
                <a:spcPct val="115000"/>
              </a:lnSpc>
              <a:spcBef>
                <a:spcPts val="0"/>
              </a:spcBef>
              <a:spcAft>
                <a:spcPts val="0"/>
              </a:spcAft>
              <a:buSzPts val="1800"/>
              <a:buNone/>
            </a:pPr>
            <a:r>
              <a:t/>
            </a:r>
            <a:endParaRPr sz="1300"/>
          </a:p>
        </p:txBody>
      </p:sp>
      <p:sp>
        <p:nvSpPr>
          <p:cNvPr id="123" name="Google Shape;123;p20"/>
          <p:cNvSpPr txBox="1"/>
          <p:nvPr/>
        </p:nvSpPr>
        <p:spPr>
          <a:xfrm>
            <a:off x="3126450" y="1000075"/>
            <a:ext cx="3742800" cy="3567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300"/>
              <a:buFont typeface="Arial"/>
              <a:buNone/>
            </a:pPr>
            <a:r>
              <a:rPr b="1" i="0" lang="en" sz="1300" u="none" cap="none" strike="noStrike">
                <a:solidFill>
                  <a:schemeClr val="dk2"/>
                </a:solidFill>
                <a:latin typeface="Arial"/>
                <a:ea typeface="Arial"/>
                <a:cs typeface="Arial"/>
                <a:sym typeface="Arial"/>
              </a:rPr>
              <a:t>Writing and Maintaining Code</a:t>
            </a:r>
            <a:endParaRPr b="1" i="0" sz="1300" u="none" cap="none" strike="noStrike">
              <a:solidFill>
                <a:schemeClr val="dk2"/>
              </a:solidFill>
              <a:latin typeface="Arial"/>
              <a:ea typeface="Arial"/>
              <a:cs typeface="Arial"/>
              <a:sym typeface="Arial"/>
            </a:endParaRPr>
          </a:p>
          <a:p>
            <a:pPr indent="-311150" lvl="0" marL="457200" rtl="0" algn="l">
              <a:spcBef>
                <a:spcPts val="0"/>
              </a:spcBef>
              <a:spcAft>
                <a:spcPts val="0"/>
              </a:spcAft>
              <a:buClr>
                <a:schemeClr val="dk2"/>
              </a:buClr>
              <a:buSzPts val="1300"/>
              <a:buChar char="●"/>
            </a:pPr>
            <a:r>
              <a:rPr lang="en" sz="1300">
                <a:solidFill>
                  <a:schemeClr val="dk2"/>
                </a:solidFill>
              </a:rPr>
              <a:t>Free code editors: </a:t>
            </a:r>
            <a:r>
              <a:rPr lang="en" sz="1300" u="sng">
                <a:solidFill>
                  <a:schemeClr val="hlink"/>
                </a:solidFill>
                <a:hlinkClick r:id="rId10"/>
              </a:rPr>
              <a:t>Atom</a:t>
            </a:r>
            <a:r>
              <a:rPr lang="en" sz="1300">
                <a:solidFill>
                  <a:schemeClr val="dk2"/>
                </a:solidFill>
              </a:rPr>
              <a:t>, </a:t>
            </a:r>
            <a:r>
              <a:rPr lang="en" sz="1300" u="sng">
                <a:solidFill>
                  <a:schemeClr val="hlink"/>
                </a:solidFill>
                <a:hlinkClick r:id="rId11"/>
              </a:rPr>
              <a:t>Visual Studio Code</a:t>
            </a:r>
            <a:endParaRPr sz="1300">
              <a:solidFill>
                <a:schemeClr val="dk2"/>
              </a:solidFill>
            </a:endParaRPr>
          </a:p>
          <a:p>
            <a:pPr indent="-311150" lvl="0" marL="457200" rtl="0" algn="l">
              <a:spcBef>
                <a:spcPts val="0"/>
              </a:spcBef>
              <a:spcAft>
                <a:spcPts val="0"/>
              </a:spcAft>
              <a:buClr>
                <a:schemeClr val="dk2"/>
              </a:buClr>
              <a:buSzPts val="1300"/>
              <a:buChar char="●"/>
            </a:pPr>
            <a:r>
              <a:rPr lang="en" sz="1300" u="sng">
                <a:solidFill>
                  <a:schemeClr val="hlink"/>
                </a:solidFill>
                <a:hlinkClick r:id="rId12"/>
              </a:rPr>
              <a:t>GitHub Desktop</a:t>
            </a:r>
            <a:r>
              <a:rPr lang="en" sz="1300">
                <a:solidFill>
                  <a:schemeClr val="dk2"/>
                </a:solidFill>
              </a:rPr>
              <a:t> to maintain GitHub repository</a:t>
            </a:r>
            <a:endParaRPr sz="1300">
              <a:solidFill>
                <a:schemeClr val="dk2"/>
              </a:solidFill>
            </a:endParaRPr>
          </a:p>
          <a:p>
            <a:pPr indent="-311150" lvl="0" marL="457200" rtl="0" algn="l">
              <a:spcBef>
                <a:spcPts val="0"/>
              </a:spcBef>
              <a:spcAft>
                <a:spcPts val="0"/>
              </a:spcAft>
              <a:buClr>
                <a:schemeClr val="dk2"/>
              </a:buClr>
              <a:buSzPts val="1300"/>
              <a:buChar char="●"/>
            </a:pPr>
            <a:r>
              <a:rPr lang="en" sz="1300" u="sng">
                <a:solidFill>
                  <a:schemeClr val="hlink"/>
                </a:solidFill>
                <a:hlinkClick r:id="rId13"/>
              </a:rPr>
              <a:t>Creating a GitHub Pages site with Jekyll</a:t>
            </a:r>
            <a:r>
              <a:rPr lang="en" sz="1300">
                <a:solidFill>
                  <a:schemeClr val="dk2"/>
                </a:solidFill>
              </a:rPr>
              <a:t> </a:t>
            </a:r>
            <a:endParaRPr b="0" i="0" sz="1300" u="none" cap="none" strike="noStrike">
              <a:solidFill>
                <a:schemeClr val="dk2"/>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dk2"/>
              </a:solidFill>
              <a:latin typeface="Arial"/>
              <a:ea typeface="Arial"/>
              <a:cs typeface="Arial"/>
              <a:sym typeface="Arial"/>
            </a:endParaRPr>
          </a:p>
          <a:p>
            <a:pPr indent="0" lvl="0" marL="0" marR="0" rtl="0" algn="l">
              <a:lnSpc>
                <a:spcPct val="115000"/>
              </a:lnSpc>
              <a:spcBef>
                <a:spcPts val="0"/>
              </a:spcBef>
              <a:spcAft>
                <a:spcPts val="0"/>
              </a:spcAft>
              <a:buClr>
                <a:schemeClr val="dk1"/>
              </a:buClr>
              <a:buSzPts val="1100"/>
              <a:buFont typeface="Arial"/>
              <a:buNone/>
            </a:pPr>
            <a:r>
              <a:rPr b="1" i="0" lang="en" sz="1300" u="none" cap="none" strike="noStrike">
                <a:solidFill>
                  <a:schemeClr val="dk2"/>
                </a:solidFill>
                <a:latin typeface="Roboto"/>
                <a:ea typeface="Roboto"/>
                <a:cs typeface="Roboto"/>
                <a:sym typeface="Roboto"/>
              </a:rPr>
              <a:t>More on Wax</a:t>
            </a:r>
            <a:endParaRPr b="1" i="0" sz="1300" u="none" cap="none" strike="noStrike">
              <a:solidFill>
                <a:schemeClr val="dk2"/>
              </a:solidFill>
              <a:latin typeface="Roboto"/>
              <a:ea typeface="Roboto"/>
              <a:cs typeface="Roboto"/>
              <a:sym typeface="Roboto"/>
            </a:endParaRPr>
          </a:p>
          <a:p>
            <a:pPr indent="-311150" lvl="0" marL="457200" marR="0" rtl="0" algn="l">
              <a:lnSpc>
                <a:spcPct val="115000"/>
              </a:lnSpc>
              <a:spcBef>
                <a:spcPts val="0"/>
              </a:spcBef>
              <a:spcAft>
                <a:spcPts val="0"/>
              </a:spcAft>
              <a:buClr>
                <a:schemeClr val="dk2"/>
              </a:buClr>
              <a:buSzPts val="1300"/>
              <a:buFont typeface="Roboto"/>
              <a:buChar char="●"/>
            </a:pPr>
            <a:r>
              <a:rPr lang="en" sz="1300" u="sng">
                <a:solidFill>
                  <a:schemeClr val="hlink"/>
                </a:solidFill>
                <a:hlinkClick r:id="rId14"/>
              </a:rPr>
              <a:t>Wax wiki</a:t>
            </a:r>
            <a:r>
              <a:rPr b="0" i="0" lang="en" sz="1300" u="none" cap="none" strike="noStrike">
                <a:solidFill>
                  <a:schemeClr val="dk2"/>
                </a:solidFill>
                <a:latin typeface="Roboto"/>
                <a:ea typeface="Roboto"/>
                <a:cs typeface="Roboto"/>
                <a:sym typeface="Roboto"/>
              </a:rPr>
              <a:t> = ample resources to create your own instance</a:t>
            </a:r>
            <a:endParaRPr b="0" i="0" sz="1300" u="none" cap="none" strike="noStrike">
              <a:solidFill>
                <a:schemeClr val="dk2"/>
              </a:solidFill>
              <a:latin typeface="Roboto"/>
              <a:ea typeface="Roboto"/>
              <a:cs typeface="Roboto"/>
              <a:sym typeface="Roboto"/>
            </a:endParaRPr>
          </a:p>
          <a:p>
            <a:pPr indent="-311150" lvl="0" marL="457200" marR="0" rtl="0" algn="l">
              <a:lnSpc>
                <a:spcPct val="115000"/>
              </a:lnSpc>
              <a:spcBef>
                <a:spcPts val="0"/>
              </a:spcBef>
              <a:spcAft>
                <a:spcPts val="0"/>
              </a:spcAft>
              <a:buClr>
                <a:schemeClr val="dk2"/>
              </a:buClr>
              <a:buSzPts val="1300"/>
              <a:buFont typeface="Roboto"/>
              <a:buChar char="●"/>
            </a:pPr>
            <a:r>
              <a:rPr lang="en" sz="1300" u="sng">
                <a:solidFill>
                  <a:schemeClr val="hlink"/>
                </a:solidFill>
                <a:hlinkClick r:id="rId15"/>
              </a:rPr>
              <a:t>Minimal computing for image collections: the case of wax</a:t>
            </a:r>
            <a:r>
              <a:rPr b="0" i="0" lang="en" sz="1300" u="none" cap="none" strike="noStrike">
                <a:solidFill>
                  <a:schemeClr val="dk2"/>
                </a:solidFill>
                <a:latin typeface="Roboto"/>
                <a:ea typeface="Roboto"/>
                <a:cs typeface="Roboto"/>
                <a:sym typeface="Roboto"/>
              </a:rPr>
              <a:t> by alex gil, marii nyrӧp @ DLF2018 Minimal Computing Panel</a:t>
            </a:r>
            <a:endParaRPr b="0" i="0" sz="1300" u="none" cap="none" strike="noStrike">
              <a:solidFill>
                <a:schemeClr val="dk2"/>
              </a:solidFill>
              <a:latin typeface="Roboto"/>
              <a:ea typeface="Roboto"/>
              <a:cs typeface="Roboto"/>
              <a:sym typeface="Roboto"/>
            </a:endParaRPr>
          </a:p>
          <a:p>
            <a:pPr indent="-311150" lvl="0" marL="457200" marR="0" rtl="0" algn="l">
              <a:lnSpc>
                <a:spcPct val="115000"/>
              </a:lnSpc>
              <a:spcBef>
                <a:spcPts val="0"/>
              </a:spcBef>
              <a:spcAft>
                <a:spcPts val="0"/>
              </a:spcAft>
              <a:buClr>
                <a:schemeClr val="dk2"/>
              </a:buClr>
              <a:buSzPts val="1300"/>
              <a:buFont typeface="Roboto"/>
              <a:buChar char="●"/>
            </a:pPr>
            <a:r>
              <a:rPr lang="en" sz="1300" u="sng">
                <a:solidFill>
                  <a:schemeClr val="hlink"/>
                </a:solidFill>
                <a:latin typeface="Roboto"/>
                <a:ea typeface="Roboto"/>
                <a:cs typeface="Roboto"/>
                <a:sym typeface="Roboto"/>
                <a:hlinkClick r:id="rId16"/>
              </a:rPr>
              <a:t>Using Wax and Jekyll to Build Minimal Digital Projects</a:t>
            </a:r>
            <a:r>
              <a:rPr lang="en" sz="1300">
                <a:solidFill>
                  <a:schemeClr val="dk2"/>
                </a:solidFill>
                <a:latin typeface="Roboto"/>
                <a:ea typeface="Roboto"/>
                <a:cs typeface="Roboto"/>
                <a:sym typeface="Roboto"/>
              </a:rPr>
              <a:t>, VTF Learn@DLF Tutorial, 2020 DLF Forum</a:t>
            </a:r>
            <a:endParaRPr sz="1300">
              <a:solidFill>
                <a:schemeClr val="dk2"/>
              </a:solidFill>
              <a:latin typeface="Roboto"/>
              <a:ea typeface="Roboto"/>
              <a:cs typeface="Roboto"/>
              <a:sym typeface="Roboto"/>
            </a:endParaRPr>
          </a:p>
        </p:txBody>
      </p:sp>
      <p:sp>
        <p:nvSpPr>
          <p:cNvPr id="124" name="Google Shape;124;p20"/>
          <p:cNvSpPr txBox="1"/>
          <p:nvPr/>
        </p:nvSpPr>
        <p:spPr>
          <a:xfrm>
            <a:off x="6712325" y="1512800"/>
            <a:ext cx="2377800" cy="2487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300"/>
              <a:buFont typeface="Arial"/>
              <a:buNone/>
            </a:pPr>
            <a:r>
              <a:rPr b="1" i="0" lang="en" sz="1300" u="none" cap="none" strike="noStrike">
                <a:solidFill>
                  <a:schemeClr val="dk2"/>
                </a:solidFill>
                <a:latin typeface="Roboto"/>
                <a:ea typeface="Roboto"/>
                <a:cs typeface="Roboto"/>
                <a:sym typeface="Roboto"/>
              </a:rPr>
              <a:t>Advanced but useful</a:t>
            </a:r>
            <a:endParaRPr b="1" i="0" sz="1300" u="none" cap="none" strike="noStrike">
              <a:solidFill>
                <a:schemeClr val="dk2"/>
              </a:solidFill>
              <a:latin typeface="Roboto"/>
              <a:ea typeface="Roboto"/>
              <a:cs typeface="Roboto"/>
              <a:sym typeface="Roboto"/>
            </a:endParaRPr>
          </a:p>
          <a:p>
            <a:pPr indent="-311150" lvl="0" marL="457200" marR="0" rtl="0" algn="l">
              <a:lnSpc>
                <a:spcPct val="115000"/>
              </a:lnSpc>
              <a:spcBef>
                <a:spcPts val="0"/>
              </a:spcBef>
              <a:spcAft>
                <a:spcPts val="0"/>
              </a:spcAft>
              <a:buClr>
                <a:schemeClr val="dk2"/>
              </a:buClr>
              <a:buSzPts val="1300"/>
              <a:buFont typeface="Roboto"/>
              <a:buChar char="●"/>
            </a:pPr>
            <a:r>
              <a:rPr b="0" i="0" lang="en" sz="1300" u="sng" cap="none" strike="noStrike">
                <a:solidFill>
                  <a:schemeClr val="hlink"/>
                </a:solidFill>
                <a:latin typeface="Roboto"/>
                <a:ea typeface="Roboto"/>
                <a:cs typeface="Roboto"/>
                <a:sym typeface="Roboto"/>
                <a:hlinkClick r:id="rId17"/>
              </a:rPr>
              <a:t>Bootstrap</a:t>
            </a:r>
            <a:r>
              <a:rPr b="0" i="0" lang="en" sz="1300" u="none" cap="none" strike="noStrike">
                <a:solidFill>
                  <a:schemeClr val="dk2"/>
                </a:solidFill>
                <a:latin typeface="Roboto"/>
                <a:ea typeface="Roboto"/>
                <a:cs typeface="Roboto"/>
                <a:sym typeface="Roboto"/>
              </a:rPr>
              <a:t> for website layout</a:t>
            </a:r>
            <a:endParaRPr b="0" i="0" sz="1300" u="none" cap="none" strike="noStrike">
              <a:solidFill>
                <a:schemeClr val="dk2"/>
              </a:solidFill>
              <a:latin typeface="Roboto"/>
              <a:ea typeface="Roboto"/>
              <a:cs typeface="Roboto"/>
              <a:sym typeface="Roboto"/>
            </a:endParaRPr>
          </a:p>
          <a:p>
            <a:pPr indent="-311150" lvl="0" marL="457200" marR="0" rtl="0" algn="l">
              <a:lnSpc>
                <a:spcPct val="115000"/>
              </a:lnSpc>
              <a:spcBef>
                <a:spcPts val="0"/>
              </a:spcBef>
              <a:spcAft>
                <a:spcPts val="0"/>
              </a:spcAft>
              <a:buClr>
                <a:schemeClr val="dk2"/>
              </a:buClr>
              <a:buSzPts val="1300"/>
              <a:buFont typeface="Roboto"/>
              <a:buChar char="●"/>
            </a:pPr>
            <a:r>
              <a:rPr b="0" i="0" lang="en" sz="1300" u="sng" cap="none" strike="noStrike">
                <a:solidFill>
                  <a:schemeClr val="hlink"/>
                </a:solidFill>
                <a:latin typeface="Roboto"/>
                <a:ea typeface="Roboto"/>
                <a:cs typeface="Roboto"/>
                <a:sym typeface="Roboto"/>
                <a:hlinkClick r:id="rId18"/>
              </a:rPr>
              <a:t>JQuery</a:t>
            </a:r>
            <a:r>
              <a:rPr b="0" i="0" lang="en" sz="1300" u="none" cap="none" strike="noStrike">
                <a:solidFill>
                  <a:schemeClr val="dk2"/>
                </a:solidFill>
                <a:latin typeface="Roboto"/>
                <a:ea typeface="Roboto"/>
                <a:cs typeface="Roboto"/>
                <a:sym typeface="Roboto"/>
              </a:rPr>
              <a:t> for website functionality</a:t>
            </a:r>
            <a:endParaRPr b="0" i="0" sz="1300" u="none" cap="none" strike="noStrike">
              <a:solidFill>
                <a:schemeClr val="dk2"/>
              </a:solidFill>
              <a:latin typeface="Roboto"/>
              <a:ea typeface="Roboto"/>
              <a:cs typeface="Roboto"/>
              <a:sym typeface="Roboto"/>
            </a:endParaRPr>
          </a:p>
          <a:p>
            <a:pPr indent="-311150" lvl="0" marL="457200" marR="0" rtl="0" algn="l">
              <a:lnSpc>
                <a:spcPct val="115000"/>
              </a:lnSpc>
              <a:spcBef>
                <a:spcPts val="0"/>
              </a:spcBef>
              <a:spcAft>
                <a:spcPts val="0"/>
              </a:spcAft>
              <a:buClr>
                <a:schemeClr val="dk2"/>
              </a:buClr>
              <a:buSzPts val="1300"/>
              <a:buFont typeface="Roboto"/>
              <a:buChar char="●"/>
            </a:pPr>
            <a:r>
              <a:rPr b="0" i="0" lang="en" sz="1300" u="sng" cap="none" strike="noStrike">
                <a:solidFill>
                  <a:schemeClr val="hlink"/>
                </a:solidFill>
                <a:latin typeface="Roboto"/>
                <a:ea typeface="Roboto"/>
                <a:cs typeface="Roboto"/>
                <a:sym typeface="Roboto"/>
                <a:hlinkClick r:id="rId19"/>
              </a:rPr>
              <a:t>Ruby</a:t>
            </a:r>
            <a:r>
              <a:rPr b="0" i="0" lang="en" sz="1300" u="none" cap="none" strike="noStrike">
                <a:solidFill>
                  <a:schemeClr val="dk2"/>
                </a:solidFill>
                <a:latin typeface="Roboto"/>
                <a:ea typeface="Roboto"/>
                <a:cs typeface="Roboto"/>
                <a:sym typeface="Roboto"/>
              </a:rPr>
              <a:t>, if you want to go really deep</a:t>
            </a:r>
            <a:endParaRPr b="0" i="0" sz="1300" u="none" cap="none" strike="noStrike">
              <a:solidFill>
                <a:schemeClr val="dk2"/>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dk2"/>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dk2"/>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300"/>
              <a:buFont typeface="Arial"/>
              <a:buNone/>
            </a:pPr>
            <a:r>
              <a:t/>
            </a:r>
            <a:endParaRPr b="0" i="0" sz="1300" u="none" cap="none" strike="noStrike">
              <a:solidFill>
                <a:schemeClr val="dk2"/>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a:t>Thank you!</a:t>
            </a:r>
            <a:endParaRPr/>
          </a:p>
        </p:txBody>
      </p:sp>
      <p:sp>
        <p:nvSpPr>
          <p:cNvPr id="130" name="Google Shape;130;p2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t>Email us at </a:t>
            </a:r>
            <a:r>
              <a:rPr lang="en" u="sng">
                <a:solidFill>
                  <a:schemeClr val="hlink"/>
                </a:solidFill>
                <a:hlinkClick r:id="rId3"/>
              </a:rPr>
              <a:t>visualizingthefuture@umich.edu</a:t>
            </a:r>
            <a:r>
              <a:rPr lang="en"/>
              <a:t>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1C458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